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8" r:id="rId3"/>
  </p:sldMasterIdLst>
  <p:notesMasterIdLst>
    <p:notesMasterId r:id="rId5"/>
  </p:notesMasterIdLst>
  <p:handoutMasterIdLst>
    <p:handoutMasterId r:id="rId22"/>
  </p:handoutMasterIdLst>
  <p:sldIdLst>
    <p:sldId id="1856" r:id="rId4"/>
    <p:sldId id="1871" r:id="rId6"/>
    <p:sldId id="1876" r:id="rId7"/>
    <p:sldId id="1877" r:id="rId8"/>
    <p:sldId id="1886" r:id="rId9"/>
    <p:sldId id="1891" r:id="rId10"/>
    <p:sldId id="1887" r:id="rId11"/>
    <p:sldId id="1888" r:id="rId12"/>
    <p:sldId id="1889" r:id="rId13"/>
    <p:sldId id="1890" r:id="rId14"/>
    <p:sldId id="1892" r:id="rId15"/>
    <p:sldId id="1893" r:id="rId16"/>
    <p:sldId id="1896" r:id="rId17"/>
    <p:sldId id="1894" r:id="rId18"/>
    <p:sldId id="1895" r:id="rId19"/>
    <p:sldId id="1897" r:id="rId20"/>
    <p:sldId id="1870" r:id="rId21"/>
  </p:sldIdLst>
  <p:sldSz cx="9144000" cy="5143500" type="screen16x9"/>
  <p:notesSz cx="6858000" cy="9144000"/>
  <p:custDataLst>
    <p:tags r:id="rId27"/>
  </p:custData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44" userDrawn="1">
          <p15:clr>
            <a:srgbClr val="A4A3A4"/>
          </p15:clr>
        </p15:guide>
        <p15:guide id="2" pos="2824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indows 用户" initials="W用" lastIdx="2" clrIdx="0"/>
  <p:cmAuthor id="2" name="张星星" initials="W用" lastIdx="3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EDF8"/>
    <a:srgbClr val="0070C0"/>
    <a:srgbClr val="14C2F5"/>
    <a:srgbClr val="00B0F0"/>
    <a:srgbClr val="0307BD"/>
    <a:srgbClr val="1472F4"/>
    <a:srgbClr val="01B0F0"/>
    <a:srgbClr val="C8ECF0"/>
    <a:srgbClr val="A1E7FC"/>
    <a:srgbClr val="A7E7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677" autoAdjust="0"/>
    <p:restoredTop sz="84799" autoAdjust="0"/>
  </p:normalViewPr>
  <p:slideViewPr>
    <p:cSldViewPr snapToGrid="0" showGuides="1">
      <p:cViewPr varScale="1">
        <p:scale>
          <a:sx n="209" d="100"/>
          <a:sy n="209" d="100"/>
        </p:scale>
        <p:origin x="654" y="180"/>
      </p:cViewPr>
      <p:guideLst>
        <p:guide orient="horz" pos="1644"/>
        <p:guide pos="2824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20" d="100"/>
        <a:sy n="12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-3348" y="-108"/>
      </p:cViewPr>
      <p:guideLst>
        <p:guide orient="horz" pos="2923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7" Type="http://schemas.openxmlformats.org/officeDocument/2006/relationships/tags" Target="tags/tag1.xml"/><Relationship Id="rId26" Type="http://schemas.openxmlformats.org/officeDocument/2006/relationships/commentAuthors" Target="commentAuthors.xml"/><Relationship Id="rId25" Type="http://schemas.openxmlformats.org/officeDocument/2006/relationships/tableStyles" Target="tableStyles.xml"/><Relationship Id="rId24" Type="http://schemas.openxmlformats.org/officeDocument/2006/relationships/viewProps" Target="viewProps.xml"/><Relationship Id="rId23" Type="http://schemas.openxmlformats.org/officeDocument/2006/relationships/presProps" Target="presProps.xml"/><Relationship Id="rId22" Type="http://schemas.openxmlformats.org/officeDocument/2006/relationships/handoutMaster" Target="handoutMasters/handoutMaster1.xml"/><Relationship Id="rId21" Type="http://schemas.openxmlformats.org/officeDocument/2006/relationships/slide" Target="slides/slide17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7E4BD8-E452-4993-A878-AA92A669EF6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2C5A6DB-0217-4B8E-8346-9B841DB7FC10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wdp>
</file>

<file path=ppt/media/image30.png>
</file>

<file path=ppt/media/image31.png>
</file>

<file path=ppt/media/image32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2C4E23-6581-5C42-BC19-C50E018CC858}" type="datetimeFigureOut">
              <a:rPr kumimoji="1" lang="zh-CN" altLang="en-US" smtClean="0"/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  <a:endParaRPr kumimoji="1" lang="zh-CN" altLang="en-US"/>
          </a:p>
          <a:p>
            <a:pPr lvl="1"/>
            <a:r>
              <a:rPr kumimoji="1" lang="zh-CN" altLang="en-US"/>
              <a:t>二级</a:t>
            </a:r>
            <a:endParaRPr kumimoji="1" lang="zh-CN" altLang="en-US"/>
          </a:p>
          <a:p>
            <a:pPr lvl="2"/>
            <a:r>
              <a:rPr kumimoji="1" lang="zh-CN" altLang="en-US"/>
              <a:t>三级</a:t>
            </a:r>
            <a:endParaRPr kumimoji="1" lang="zh-CN" altLang="en-US"/>
          </a:p>
          <a:p>
            <a:pPr lvl="3"/>
            <a:r>
              <a:rPr kumimoji="1" lang="zh-CN" altLang="en-US"/>
              <a:t>四级</a:t>
            </a:r>
            <a:endParaRPr kumimoji="1" lang="zh-CN" altLang="en-US"/>
          </a:p>
          <a:p>
            <a:pPr lvl="4"/>
            <a:r>
              <a:rPr kumimoji="1" lang="zh-CN" altLang="en-US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26FC51-8A6B-AB43-9EE2-F9EAF0C3FE85}" type="slidenum">
              <a:rPr kumimoji="1" lang="zh-CN" altLang="en-US" smtClean="0"/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</p:spPr>
      </p:sp>
      <p:sp>
        <p:nvSpPr>
          <p:cNvPr id="13315" name="备注占位符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3316" name="灯片编号占位符 3"/>
          <p:cNvSpPr txBox="1">
            <a:spLocks noGrp="1"/>
          </p:cNvSpPr>
          <p:nvPr/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anchor="b"/>
          <a:lstStyle/>
          <a:p>
            <a:pPr algn="r" eaLnBrk="1" hangingPunct="1"/>
            <a:fld id="{2945F56C-2872-4554-B8F9-AEE72F26D0BF}" type="slidenum">
              <a:rPr lang="zh-CN" altLang="en-US" sz="1200"/>
            </a:fld>
            <a:endParaRPr lang="zh-CN" altLang="en-US" sz="120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228600" indent="-228600">
              <a:buNone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E820D9-B775-4A52-A6A2-1744660FA5D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5" Type="http://schemas.openxmlformats.org/officeDocument/2006/relationships/image" Target="../media/image5.jpeg"/><Relationship Id="rId4" Type="http://schemas.openxmlformats.org/officeDocument/2006/relationships/image" Target="../media/image4.png"/><Relationship Id="rId3" Type="http://schemas.microsoft.com/office/2007/relationships/hdphoto" Target="../media/image3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6" y="273845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2" y="273845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7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-7620" y="-7620"/>
            <a:ext cx="9144000" cy="5143500"/>
          </a:xfrm>
          <a:prstGeom prst="rect">
            <a:avLst/>
          </a:prstGeom>
          <a:pattFill prst="pct5">
            <a:fgClr>
              <a:schemeClr val="accent1">
                <a:lumMod val="20000"/>
                <a:lumOff val="80000"/>
              </a:schemeClr>
            </a:fgClr>
            <a:bgClr>
              <a:srgbClr val="FFFFFF"/>
            </a:bgClr>
          </a:pattFill>
          <a:ln w="63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47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-7620" y="-7620"/>
            <a:ext cx="9144000" cy="5143500"/>
          </a:xfrm>
          <a:prstGeom prst="rect">
            <a:avLst/>
          </a:prstGeom>
          <a:pattFill prst="pct5">
            <a:fgClr>
              <a:schemeClr val="accent1">
                <a:lumMod val="20000"/>
                <a:lumOff val="80000"/>
              </a:schemeClr>
            </a:fgClr>
            <a:bgClr>
              <a:srgbClr val="FFFFFF"/>
            </a:bgClr>
          </a:pattFill>
          <a:ln w="6350">
            <a:solidFill>
              <a:schemeClr val="accent3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0" y="789552"/>
            <a:ext cx="9144000" cy="4353948"/>
          </a:xfrm>
          <a:prstGeom prst="rect">
            <a:avLst/>
          </a:prstGeom>
        </p:spPr>
      </p:pic>
      <p:pic>
        <p:nvPicPr>
          <p:cNvPr id="5" name="Picture 3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0A4089"/>
              </a:clrFrom>
              <a:clrTo>
                <a:srgbClr val="0A4089">
                  <a:alpha val="0"/>
                </a:srgbClr>
              </a:clrTo>
            </a:clrChange>
            <a:duotone>
              <a:prstClr val="black"/>
              <a:schemeClr val="tx2">
                <a:lumMod val="40000"/>
                <a:lumOff val="60000"/>
                <a:tint val="45000"/>
                <a:satMod val="400000"/>
              </a:schemeClr>
            </a:duotone>
          </a:blip>
          <a:srcRect/>
          <a:stretch>
            <a:fillRect/>
          </a:stretch>
        </p:blipFill>
        <p:spPr bwMode="auto">
          <a:xfrm>
            <a:off x="-1588" y="1460231"/>
            <a:ext cx="9144000" cy="971494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10800000" scaled="1"/>
            <a:tileRect/>
          </a:gradFill>
          <a:ln w="9525">
            <a:noFill/>
            <a:miter lim="800000"/>
            <a:headEnd/>
            <a:tailEnd/>
          </a:ln>
        </p:spPr>
      </p:pic>
      <p:sp>
        <p:nvSpPr>
          <p:cNvPr id="1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855660" y="1460229"/>
            <a:ext cx="7772400" cy="971495"/>
          </a:xfrm>
          <a:prstGeom prst="rect">
            <a:avLst/>
          </a:prstGeom>
        </p:spPr>
        <p:txBody>
          <a:bodyPr/>
          <a:lstStyle>
            <a:lvl1pPr algn="l">
              <a:defRPr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763688" y="2717486"/>
            <a:ext cx="6400800" cy="498080"/>
          </a:xfrm>
          <a:prstGeom prst="rect">
            <a:avLst/>
          </a:prstGeom>
        </p:spPr>
        <p:txBody>
          <a:bodyPr/>
          <a:lstStyle>
            <a:lvl1pPr marL="0" indent="0" algn="l">
              <a:buFontTx/>
              <a:buNone/>
              <a:defRPr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grpSp>
        <p:nvGrpSpPr>
          <p:cNvPr id="3" name="组合 17"/>
          <p:cNvGrpSpPr/>
          <p:nvPr userDrawn="1"/>
        </p:nvGrpSpPr>
        <p:grpSpPr>
          <a:xfrm>
            <a:off x="179512" y="167464"/>
            <a:ext cx="3501983" cy="552549"/>
            <a:chOff x="179512" y="115627"/>
            <a:chExt cx="3501983" cy="736732"/>
          </a:xfrm>
        </p:grpSpPr>
        <p:pic>
          <p:nvPicPr>
            <p:cNvPr id="2" name="图片 1"/>
            <p:cNvPicPr>
              <a:picLocks noChangeAspect="1"/>
            </p:cNvPicPr>
            <p:nvPr userDrawn="1"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014"/>
            <a:stretch>
              <a:fillRect/>
            </a:stretch>
          </p:blipFill>
          <p:spPr>
            <a:xfrm>
              <a:off x="179512" y="115627"/>
              <a:ext cx="676148" cy="590488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 userDrawn="1"/>
          </p:nvSpPr>
          <p:spPr>
            <a:xfrm>
              <a:off x="861492" y="154732"/>
              <a:ext cx="2820003" cy="69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700" b="0" dirty="0">
                  <a:effectLst/>
                  <a:latin typeface="微软雅黑" panose="020B0503020204020204" pitchFamily="34" charset="-122"/>
                  <a:ea typeface="微软雅黑" panose="020B0503020204020204" pitchFamily="34" charset="-122"/>
                </a:rPr>
                <a:t>西安智多晶微电子有限公司</a:t>
              </a:r>
              <a:endParaRPr lang="en-US" altLang="zh-CN" sz="1700" b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en-US" altLang="zh-CN" sz="1100" dirty="0"/>
                <a:t>Xi’an Intelligence Silicon Technology </a:t>
              </a:r>
              <a:r>
                <a:rPr lang="en-US" altLang="zh-CN" sz="1100" dirty="0" err="1"/>
                <a:t>Co.,Ltd</a:t>
              </a:r>
              <a:r>
                <a:rPr lang="en-US" altLang="zh-CN" sz="1100" dirty="0"/>
                <a:t>.</a:t>
              </a:r>
              <a:endParaRPr lang="zh-CN" altLang="en-US" sz="1100" dirty="0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hf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7"/>
          <p:cNvGrpSpPr/>
          <p:nvPr userDrawn="1"/>
        </p:nvGrpSpPr>
        <p:grpSpPr>
          <a:xfrm>
            <a:off x="179512" y="196793"/>
            <a:ext cx="3501983" cy="523220"/>
            <a:chOff x="179512" y="154732"/>
            <a:chExt cx="3501983" cy="697627"/>
          </a:xfrm>
        </p:grpSpPr>
        <p:pic>
          <p:nvPicPr>
            <p:cNvPr id="2" name="图片 1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2014"/>
            <a:stretch>
              <a:fillRect/>
            </a:stretch>
          </p:blipFill>
          <p:spPr>
            <a:xfrm>
              <a:off x="179512" y="260648"/>
              <a:ext cx="676148" cy="445466"/>
            </a:xfrm>
            <a:prstGeom prst="rect">
              <a:avLst/>
            </a:prstGeom>
          </p:spPr>
        </p:pic>
        <p:sp>
          <p:nvSpPr>
            <p:cNvPr id="8" name="文本框 7"/>
            <p:cNvSpPr txBox="1"/>
            <p:nvPr userDrawn="1"/>
          </p:nvSpPr>
          <p:spPr>
            <a:xfrm>
              <a:off x="861492" y="154732"/>
              <a:ext cx="2820003" cy="69762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700" b="1" dirty="0">
                  <a:effectLst/>
                  <a:latin typeface="新宋体" panose="02010609030101010101" pitchFamily="49" charset="-122"/>
                  <a:ea typeface="新宋体" panose="02010609030101010101" pitchFamily="49" charset="-122"/>
                </a:rPr>
                <a:t>西安智多晶微电子有限公司</a:t>
              </a:r>
              <a:endParaRPr lang="en-US" altLang="zh-CN" sz="1700" b="1" dirty="0">
                <a:effectLst/>
                <a:latin typeface="新宋体" panose="02010609030101010101" pitchFamily="49" charset="-122"/>
                <a:ea typeface="新宋体" panose="02010609030101010101" pitchFamily="49" charset="-122"/>
              </a:endParaRPr>
            </a:p>
            <a:p>
              <a:r>
                <a:rPr lang="en-US" altLang="zh-CN" sz="1100" dirty="0"/>
                <a:t>Xi’an Intelligence Silicon Technology </a:t>
              </a:r>
              <a:r>
                <a:rPr lang="en-US" altLang="zh-CN" sz="1100" dirty="0" err="1"/>
                <a:t>Co.,Ltd</a:t>
              </a:r>
              <a:r>
                <a:rPr lang="en-US" altLang="zh-CN" sz="1100" dirty="0"/>
                <a:t>.</a:t>
              </a:r>
              <a:endParaRPr lang="zh-CN" altLang="en-US" sz="1100" dirty="0"/>
            </a:p>
          </p:txBody>
        </p:sp>
      </p:grpSp>
      <p:pic>
        <p:nvPicPr>
          <p:cNvPr id="13314" name="Picture 2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3645674" y="-2077299"/>
            <a:ext cx="1852647" cy="91440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0" name="Rectangle 2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685798" y="2080727"/>
            <a:ext cx="7772400" cy="971495"/>
          </a:xfrm>
          <a:prstGeom prst="rect">
            <a:avLst/>
          </a:prstGeom>
        </p:spPr>
        <p:txBody>
          <a:bodyPr lIns="68580" tIns="34290" rIns="68580" bIns="34290"/>
          <a:lstStyle>
            <a:lvl1pPr algn="ctr">
              <a:defRPr sz="5400" b="1" baseline="0">
                <a:solidFill>
                  <a:schemeClr val="tx2"/>
                </a:solidFill>
              </a:defRPr>
            </a:lvl1pPr>
          </a:lstStyle>
          <a:p>
            <a:r>
              <a:rPr lang="en-US" altLang="zh-CN" dirty="0"/>
              <a:t>THANK YOU!</a:t>
            </a:r>
            <a:endParaRPr lang="zh-CN" alt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 cstate="print"/>
          <a:stretch>
            <a:fillRect/>
          </a:stretch>
        </p:blipFill>
        <p:spPr>
          <a:xfrm>
            <a:off x="-15239" y="-13578"/>
            <a:ext cx="9159240" cy="51620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282305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42099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2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2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70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70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1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4" Type="http://schemas.openxmlformats.org/officeDocument/2006/relationships/theme" Target="../theme/theme2.xml"/><Relationship Id="rId3" Type="http://schemas.openxmlformats.org/officeDocument/2006/relationships/image" Target="../media/image9.png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66CDE-ACB6-4374-8E06-3A4462FA62C6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3E6E1-418D-443A-8879-F8A896C76C5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266CDE-ACB6-4374-8E06-3A4462FA62C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4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4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83E6E1-418D-443A-8879-F8A896C76C51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cxnSp>
        <p:nvCxnSpPr>
          <p:cNvPr id="10" name="直接连接符 9"/>
          <p:cNvCxnSpPr/>
          <p:nvPr userDrawn="1"/>
        </p:nvCxnSpPr>
        <p:spPr>
          <a:xfrm flipV="1">
            <a:off x="622344" y="609600"/>
            <a:ext cx="6724606" cy="2"/>
          </a:xfrm>
          <a:prstGeom prst="line">
            <a:avLst/>
          </a:prstGeom>
          <a:ln w="19050" cmpd="sng">
            <a:solidFill>
              <a:srgbClr val="005DA2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/>
          <p:cNvSpPr/>
          <p:nvPr userDrawn="1"/>
        </p:nvSpPr>
        <p:spPr>
          <a:xfrm>
            <a:off x="0" y="289560"/>
            <a:ext cx="381000" cy="320040"/>
          </a:xfrm>
          <a:prstGeom prst="rect">
            <a:avLst/>
          </a:prstGeom>
          <a:solidFill>
            <a:srgbClr val="005DA2"/>
          </a:solidFill>
          <a:ln>
            <a:solidFill>
              <a:srgbClr val="005DA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B w="152400" h="50800" prst="softRound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矩形 17"/>
          <p:cNvSpPr/>
          <p:nvPr userDrawn="1"/>
        </p:nvSpPr>
        <p:spPr>
          <a:xfrm>
            <a:off x="419100" y="289560"/>
            <a:ext cx="45719" cy="320040"/>
          </a:xfrm>
          <a:prstGeom prst="rect">
            <a:avLst/>
          </a:prstGeom>
          <a:solidFill>
            <a:srgbClr val="005DA2"/>
          </a:solidFill>
          <a:ln>
            <a:solidFill>
              <a:srgbClr val="005DA2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 userDrawn="1"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470474" y="188220"/>
            <a:ext cx="1438511" cy="392082"/>
          </a:xfrm>
          <a:prstGeom prst="rect">
            <a:avLst/>
          </a:prstGeom>
          <a:noFill/>
          <a:ln w="25400">
            <a:solidFill>
              <a:schemeClr val="bg1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35000"/>
              </a:prstClr>
            </a:outerShdw>
          </a:effec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</p:sldLayoutIdLst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4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1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4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5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21.xml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21.xml"/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1.xml"/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1.xml"/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1.xml"/><Relationship Id="rId1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标题 1"/>
          <p:cNvSpPr>
            <a:spLocks noGrp="1"/>
          </p:cNvSpPr>
          <p:nvPr>
            <p:ph type="ctrTitle"/>
          </p:nvPr>
        </p:nvSpPr>
        <p:spPr>
          <a:xfrm>
            <a:off x="539553" y="1437624"/>
            <a:ext cx="8120063" cy="971550"/>
          </a:xfrm>
        </p:spPr>
        <p:txBody>
          <a:bodyPr anchor="ctr" anchorCtr="0">
            <a:normAutofit fontScale="90000"/>
          </a:bodyPr>
          <a:lstStyle/>
          <a:p>
            <a:pPr marL="685800" indent="-685800" algn="ctr">
              <a:lnSpc>
                <a:spcPct val="120000"/>
              </a:lnSpc>
              <a:defRPr/>
            </a:pPr>
            <a:r>
              <a:rPr lang="en-US" altLang="zh-CN" sz="3000" b="1" dirty="0">
                <a:latin typeface="Arial" panose="020B0604020202020204" pitchFamily="34" charset="0"/>
                <a:cs typeface="Arial" panose="020B0604020202020204" pitchFamily="34" charset="0"/>
              </a:rPr>
              <a:t>Dual-Output LUT Merging during FPGA Technology Mapping</a:t>
            </a:r>
            <a:endParaRPr lang="zh-CN" altLang="en-US" sz="3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291" name="副标题 2"/>
          <p:cNvSpPr>
            <a:spLocks noGrp="1"/>
          </p:cNvSpPr>
          <p:nvPr>
            <p:ph type="subTitle" idx="1"/>
          </p:nvPr>
        </p:nvSpPr>
        <p:spPr>
          <a:xfrm>
            <a:off x="5588758" y="4009374"/>
            <a:ext cx="2577047" cy="496172"/>
          </a:xfrm>
        </p:spPr>
        <p:txBody>
          <a:bodyPr>
            <a:normAutofit fontScale="92500" lnSpcReduction="20000"/>
          </a:bodyPr>
          <a:lstStyle/>
          <a:p>
            <a:pPr eaLnBrk="1" hangingPunct="1"/>
            <a:r>
              <a:rPr lang="en-US" altLang="zh-CN" sz="1500" b="1" dirty="0">
                <a:solidFill>
                  <a:schemeClr val="tx1"/>
                </a:solidFill>
              </a:rPr>
              <a:t> </a:t>
            </a:r>
            <a:endParaRPr lang="en-US" altLang="zh-CN" sz="1500" b="1" dirty="0">
              <a:solidFill>
                <a:schemeClr val="tx1"/>
              </a:solidFill>
            </a:endParaRPr>
          </a:p>
          <a:p>
            <a:pPr eaLnBrk="1" hangingPunct="1"/>
            <a:r>
              <a:rPr lang="en-US" altLang="zh-CN" sz="1500" b="1" dirty="0">
                <a:solidFill>
                  <a:schemeClr val="tx1"/>
                </a:solidFill>
              </a:rPr>
              <a:t>Date: 2024/09/02</a:t>
            </a:r>
            <a:endParaRPr lang="en-US" altLang="zh-CN" sz="1500" b="1" dirty="0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77202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CUT SELECTION HEURISTIC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  <a:sym typeface="+mn-ea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870" y="1176655"/>
            <a:ext cx="8065135" cy="2508885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32498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CUT SELECTION HEURISTIC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32255" y="958850"/>
            <a:ext cx="5346700" cy="15684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7010" y="2889885"/>
            <a:ext cx="5213350" cy="1066800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87362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EXPERIMENTAL EVALUATION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10870" y="752475"/>
            <a:ext cx="4667250" cy="437642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414010" y="1122045"/>
            <a:ext cx="304800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Delay and Area Evaluation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456555" y="2145665"/>
            <a:ext cx="2410460" cy="300990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Aft>
                <a:spcPct val="0"/>
              </a:spcAft>
            </a:pPr>
            <a:r>
              <a:rPr lang="en-US" altLang="zh-CN" sz="1600">
                <a:solidFill>
                  <a:srgbClr val="000000"/>
                </a:solidFill>
              </a:rPr>
              <a:t>19.52% - 7.36% = 12.16%</a:t>
            </a:r>
            <a:endParaRPr lang="en-US" altLang="zh-CN" sz="1600">
              <a:solidFill>
                <a:srgbClr val="00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456555" y="3501390"/>
            <a:ext cx="2667635" cy="36893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Aft>
                <a:spcPct val="0"/>
              </a:spcAft>
            </a:pPr>
            <a:r>
              <a:rPr lang="en-US" altLang="zh-CN" sz="1600">
                <a:solidFill>
                  <a:srgbClr val="000000"/>
                </a:solidFill>
              </a:rPr>
              <a:t>31.43% - 16.54% = 14.89%</a:t>
            </a:r>
            <a:endParaRPr lang="en-US" altLang="zh-CN" sz="1600">
              <a:solidFill>
                <a:srgbClr val="000000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484495" y="4716780"/>
            <a:ext cx="2583815" cy="30035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Aft>
                <a:spcPct val="0"/>
              </a:spcAft>
            </a:pPr>
            <a:r>
              <a:rPr lang="en-US" altLang="zh-CN" sz="1600">
                <a:solidFill>
                  <a:srgbClr val="000000"/>
                </a:solidFill>
              </a:rPr>
              <a:t>20.43% - 9.98% = 10.45%</a:t>
            </a:r>
            <a:endParaRPr lang="en-US" altLang="zh-CN" sz="16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advClick="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19798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  <a:sym typeface="+mn-ea"/>
              </a:rPr>
              <a:t>EXPERIMENTAL EVALUATION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87730" y="1403350"/>
            <a:ext cx="4136390" cy="308102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406390" y="2071370"/>
            <a:ext cx="209804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E</a:t>
            </a:r>
            <a:r>
              <a:rPr lang="en-US" altLang="zh-CN"/>
              <a:t>ff</a:t>
            </a:r>
            <a:r>
              <a:rPr lang="zh-CN" altLang="en-US"/>
              <a:t>ect of local refinement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5304155" y="3719195"/>
            <a:ext cx="2303145" cy="578485"/>
          </a:xfrm>
          <a:prstGeom prst="rect">
            <a:avLst/>
          </a:prstGeom>
        </p:spPr>
        <p:txBody>
          <a:bodyPr>
            <a:noAutofit/>
          </a:bodyPr>
          <a:p>
            <a:pPr marL="0" indent="0">
              <a:spcAft>
                <a:spcPct val="0"/>
              </a:spcAft>
            </a:pPr>
            <a:r>
              <a:rPr lang="en-US" altLang="zh-CN" sz="1600">
                <a:solidFill>
                  <a:srgbClr val="000000"/>
                </a:solidFill>
              </a:rPr>
              <a:t>19.52% - 17.71% = 1.81%</a:t>
            </a:r>
            <a:endParaRPr lang="en-US" altLang="zh-CN" sz="1600">
              <a:solidFill>
                <a:srgbClr val="000000"/>
              </a:solidFill>
            </a:endParaRPr>
          </a:p>
          <a:p>
            <a:pPr marL="0" indent="0">
              <a:spcAft>
                <a:spcPct val="0"/>
              </a:spcAft>
            </a:pPr>
            <a:r>
              <a:rPr lang="en-US" altLang="zh-CN" sz="1600">
                <a:solidFill>
                  <a:srgbClr val="000000"/>
                </a:solidFill>
              </a:rPr>
              <a:t>9.14% - 7.04% = 2.10%</a:t>
            </a:r>
            <a:endParaRPr lang="en-US" altLang="zh-CN" sz="1600">
              <a:solidFill>
                <a:srgbClr val="000000"/>
              </a:solidFill>
            </a:endParaRPr>
          </a:p>
        </p:txBody>
      </p:sp>
    </p:spTree>
  </p:cSld>
  <p:clrMapOvr>
    <a:masterClrMapping/>
  </p:clrMapOvr>
  <p:transition advClick="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142740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EXPERIMENTAL EVALUATION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1495" y="1557020"/>
            <a:ext cx="3756660" cy="234569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0745" y="1639570"/>
            <a:ext cx="3773805" cy="2263140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387286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EXPERIMENTAL EVALUATION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0705" y="1944370"/>
            <a:ext cx="3801110" cy="202120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565" y="2180590"/>
            <a:ext cx="3999865" cy="1756410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387286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 CONCLUSION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708025" y="1229360"/>
            <a:ext cx="6370955" cy="714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457200"/>
            <a:r>
              <a:rPr lang="zh-CN" altLang="en-US" dirty="0"/>
              <a:t>本文最大的创新在于能够</a:t>
            </a:r>
            <a:r>
              <a:rPr lang="zh-CN" altLang="en-US" b="1" dirty="0"/>
              <a:t>在工艺映射时合并双输出LUT</a:t>
            </a:r>
            <a:r>
              <a:rPr lang="zh-CN" altLang="en-US" dirty="0"/>
              <a:t>，通过全局割合并和局部优化来实现，并且对传统启发式度量进行了扩展，最终达到了提高LUT合并率、减小面积且不影响延迟的效果。</a:t>
            </a:r>
            <a:endParaRPr lang="zh-CN" altLang="en-US" dirty="0"/>
          </a:p>
        </p:txBody>
      </p:sp>
    </p:spTree>
  </p:cSld>
  <p:clrMapOvr>
    <a:masterClrMapping/>
  </p:clrMapOvr>
  <p:transition advClick="0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54203" y="2089642"/>
            <a:ext cx="3373179" cy="76174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r>
              <a:rPr lang="en-US" altLang="zh-CN" sz="4500" b="1" dirty="0">
                <a:solidFill>
                  <a:schemeClr val="tx2"/>
                </a:solidFill>
              </a:rPr>
              <a:t>THANK YOU!</a:t>
            </a:r>
            <a:endParaRPr lang="zh-CN" altLang="en-US" sz="4500" b="1" dirty="0">
              <a:solidFill>
                <a:schemeClr val="tx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Click="0"/>
    </mc:Choice>
    <mc:Fallback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670" y="250999"/>
            <a:ext cx="3115941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INTRODUCTION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35940" y="796925"/>
            <a:ext cx="5904865" cy="138303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indent="457200" fontAlgn="auto">
              <a:lnSpc>
                <a:spcPct val="150000"/>
              </a:lnSpc>
            </a:pPr>
            <a:r>
              <a:rPr lang="zh-CN" altLang="en-US" dirty="0"/>
              <a:t>现代商用 FPGA 架构支持双输出 LUT。</a:t>
            </a:r>
            <a:endParaRPr lang="zh-CN" altLang="en-US" dirty="0"/>
          </a:p>
          <a:p>
            <a:pPr indent="457200" fontAlgn="auto">
              <a:lnSpc>
                <a:spcPct val="150000"/>
              </a:lnSpc>
            </a:pPr>
            <a:r>
              <a:rPr lang="zh-CN" altLang="en-US" b="1" dirty="0"/>
              <a:t>在工艺映射阶段生成单输出 LUT 并在后续打包阶段合并 LUT。</a:t>
            </a:r>
            <a:endParaRPr lang="zh-CN" altLang="en-US" b="1" dirty="0"/>
          </a:p>
          <a:p>
            <a:pPr indent="457200" fontAlgn="auto">
              <a:lnSpc>
                <a:spcPct val="150000"/>
              </a:lnSpc>
            </a:pPr>
            <a:endParaRPr lang="zh-CN" altLang="en-US" b="1" dirty="0"/>
          </a:p>
          <a:p>
            <a:pPr indent="457200" fontAlgn="auto">
              <a:lnSpc>
                <a:spcPct val="150000"/>
              </a:lnSpc>
            </a:pPr>
            <a:r>
              <a:rPr lang="en-US" altLang="zh-CN" b="1" dirty="0"/>
              <a:t>在</a:t>
            </a:r>
            <a:r>
              <a:rPr lang="zh-CN" altLang="en-US" b="1" dirty="0"/>
              <a:t>工艺</a:t>
            </a:r>
            <a:r>
              <a:rPr lang="en-US" altLang="zh-CN" b="1" dirty="0" err="1"/>
              <a:t>映射阶段同时生成单输出</a:t>
            </a:r>
            <a:r>
              <a:rPr lang="en-US" altLang="zh-CN" b="1" dirty="0"/>
              <a:t> LUT </a:t>
            </a:r>
            <a:r>
              <a:rPr lang="en-US" altLang="zh-CN" b="1" dirty="0" err="1"/>
              <a:t>和合并双输出</a:t>
            </a:r>
            <a:r>
              <a:rPr lang="en-US" altLang="zh-CN" b="1" dirty="0"/>
              <a:t> LUT</a:t>
            </a:r>
            <a:r>
              <a:rPr lang="zh-CN" altLang="en-US" b="1" dirty="0"/>
              <a:t>。</a:t>
            </a:r>
            <a:endParaRPr lang="zh-CN" altLang="en-US" b="1" strike="sngStrike" dirty="0"/>
          </a:p>
        </p:txBody>
      </p:sp>
      <p:cxnSp>
        <p:nvCxnSpPr>
          <p:cNvPr id="3" name="直接箭头连接符 2"/>
          <p:cNvCxnSpPr/>
          <p:nvPr/>
        </p:nvCxnSpPr>
        <p:spPr>
          <a:xfrm flipH="1">
            <a:off x="3879215" y="1493520"/>
            <a:ext cx="5080" cy="38100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56915" y="2247900"/>
            <a:ext cx="2093595" cy="24422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535" y="2247900"/>
            <a:ext cx="1837055" cy="244157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5694680" y="2735580"/>
            <a:ext cx="304800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在实现一个大型电路时，可以用单输出 LUT 映射时间关键部分以减少延迟。用双输出 LUT 映射非时间关键部分以减少面积。</a:t>
            </a:r>
            <a:endParaRPr lang="zh-CN" altLang="en-US"/>
          </a:p>
        </p:txBody>
      </p:sp>
    </p:spTree>
  </p:cSld>
  <p:clrMapOvr>
    <a:masterClrMapping/>
  </p:clrMapOvr>
  <p:transition advClick="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670" y="250999"/>
            <a:ext cx="3115941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Single-Output Cut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75322" y="1686065"/>
            <a:ext cx="3848844" cy="677856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68596" y="1464975"/>
            <a:ext cx="4201668" cy="219244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731" y="2675729"/>
            <a:ext cx="3709531" cy="885859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670" y="250999"/>
            <a:ext cx="3115941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Dual-Output LUT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39471" y="999363"/>
            <a:ext cx="4508500" cy="135255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2591" y="1261237"/>
            <a:ext cx="3975098" cy="273469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449" y="2725501"/>
            <a:ext cx="4184142" cy="1462045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670" y="250999"/>
            <a:ext cx="3115941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Dual-Output LUT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p:transition advClick="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914900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CUT-BASED LUT MERGING PROBLEM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36015" y="1506728"/>
            <a:ext cx="5594350" cy="7874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7437" y="2534032"/>
            <a:ext cx="3352800" cy="33655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0955" y="2788286"/>
            <a:ext cx="5454650" cy="16573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1238885" y="798195"/>
            <a:ext cx="4886960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对于两个具有不同根的单输出割c1和c2，我们将它们的双输出割定义为它们的并</a:t>
            </a:r>
            <a:r>
              <a:rPr lang="zh-CN" altLang="en-US">
                <a:sym typeface="+mn-ea"/>
              </a:rPr>
              <a:t>c1Uc2</a:t>
            </a:r>
            <a:r>
              <a:rPr lang="zh-CN" altLang="en-US"/>
              <a:t>。</a:t>
            </a:r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1429385" y="4576445"/>
            <a:ext cx="4563110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The area of the mapped netlist is the number of used LUTs</a:t>
            </a:r>
            <a:r>
              <a:rPr lang="en-US" altLang="zh-CN"/>
              <a:t>.</a:t>
            </a:r>
            <a:endParaRPr lang="en-US" altLang="zh-CN"/>
          </a:p>
        </p:txBody>
      </p:sp>
    </p:spTree>
  </p:cSld>
  <p:clrMapOvr>
    <a:masterClrMapping/>
  </p:clrMapOvr>
  <p:transition advClick="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986020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DUAL-OUTPUT LUT MAPPING FLOW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7665" y="1383030"/>
            <a:ext cx="8046720" cy="2287905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538345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DUAL-OUTPUT LUT MAPPING FLOW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6920" y="723265"/>
            <a:ext cx="4716780" cy="441579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5561965" y="1595120"/>
            <a:ext cx="3048000" cy="237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以反向拓扑顺序遍历有向无环图，以得出映射后的网表。</a:t>
            </a:r>
            <a:endParaRPr lang="zh-CN" altLang="en-US"/>
          </a:p>
          <a:p>
            <a:r>
              <a:rPr lang="zh-CN" altLang="en-US"/>
              <a:t>在遍历过程中，我们维护一个映射边界列表“MP”来存储接下来必须进行映射的节点。</a:t>
            </a:r>
            <a:endParaRPr lang="zh-CN" altLang="en-US"/>
          </a:p>
          <a:p>
            <a:r>
              <a:rPr lang="zh-CN" altLang="en-US"/>
              <a:t>一开始，“MP”由所有的初级输出（POs）组成（第2行）。</a:t>
            </a:r>
            <a:endParaRPr lang="zh-CN" altLang="en-US"/>
          </a:p>
          <a:p>
            <a:r>
              <a:rPr lang="zh-CN" altLang="en-US"/>
              <a:t>在将一个割</a:t>
            </a:r>
            <a:r>
              <a:rPr lang="en-US" altLang="zh-CN"/>
              <a:t>CUTbetter</a:t>
            </a:r>
            <a:r>
              <a:rPr lang="zh-CN" altLang="en-US"/>
              <a:t>添加到映射结果后，我们将割的根节点从“MP”中移出，并将非初级输入的割叶子节点添加到“MP”中（第15 - 16行）。</a:t>
            </a:r>
            <a:endParaRPr lang="zh-CN" altLang="en-US"/>
          </a:p>
        </p:txBody>
      </p:sp>
    </p:spTree>
  </p:cSld>
  <p:clrMapOvr>
    <a:masterClrMapping/>
  </p:clrMapOvr>
  <p:transition advClick="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文本框 78"/>
          <p:cNvSpPr txBox="1">
            <a:spLocks noChangeArrowheads="1"/>
          </p:cNvSpPr>
          <p:nvPr/>
        </p:nvSpPr>
        <p:spPr bwMode="auto">
          <a:xfrm>
            <a:off x="610870" y="250825"/>
            <a:ext cx="4579620" cy="3454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80" tIns="34290" rIns="68580" bIns="34290">
            <a:spAutoFit/>
          </a:bodyPr>
          <a:lstStyle>
            <a:lvl1pPr marL="2857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r>
              <a:rPr lang="zh-CN" altLang="en-US" sz="18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" panose="020B0604020202020204" pitchFamily="34" charset="0"/>
              </a:rPr>
              <a:t>DUAL-OUTPUT LUT MAPPING FLOW</a:t>
            </a:r>
            <a:endParaRPr lang="zh-CN" altLang="en-US" sz="18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78180" y="939165"/>
            <a:ext cx="64884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The global cut merging step greedily selects the representative cuts</a:t>
            </a:r>
            <a:r>
              <a:rPr lang="en-US" altLang="zh-CN"/>
              <a:t> </a:t>
            </a:r>
            <a:r>
              <a:rPr lang="zh-CN" altLang="en-US"/>
              <a:t>and may not get the optimal area. </a:t>
            </a:r>
            <a:endParaRPr lang="zh-CN" altLang="en-US"/>
          </a:p>
          <a:p>
            <a:r>
              <a:rPr lang="zh-CN" altLang="en-US"/>
              <a:t>As a result, we do some local</a:t>
            </a:r>
            <a:r>
              <a:rPr lang="en-US" altLang="zh-CN"/>
              <a:t> </a:t>
            </a:r>
            <a:r>
              <a:rPr lang="zh-CN" altLang="en-US"/>
              <a:t>re</a:t>
            </a:r>
            <a:r>
              <a:rPr lang="en-US" altLang="zh-CN"/>
              <a:t>fi</a:t>
            </a:r>
            <a:r>
              <a:rPr lang="zh-CN" altLang="en-US"/>
              <a:t>nement to further reduce the area by improving the cut merging</a:t>
            </a:r>
            <a:r>
              <a:rPr lang="en-US" altLang="zh-CN"/>
              <a:t> </a:t>
            </a:r>
            <a:r>
              <a:rPr lang="zh-CN" altLang="en-US"/>
              <a:t>rate.</a:t>
            </a:r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18540" y="2157095"/>
            <a:ext cx="4735830" cy="2486660"/>
          </a:xfrm>
          <a:prstGeom prst="rect">
            <a:avLst/>
          </a:prstGeom>
        </p:spPr>
      </p:pic>
    </p:spTree>
  </p:cSld>
  <p:clrMapOvr>
    <a:masterClrMapping/>
  </p:clrMapOvr>
  <p:transition advClick="0"/>
</p:sld>
</file>

<file path=ppt/tags/tag1.xml><?xml version="1.0" encoding="utf-8"?>
<p:tagLst xmlns:p="http://schemas.openxmlformats.org/presentationml/2006/main">
  <p:tag name="COMMONDATA" val="eyJoZGlkIjoiZDZhNTFmNGQyNTJiMGQzOTc1YjlkNDE5ZDVlZjRiZTUifQ=="/>
  <p:tag name="commondata" val="eyJoZGlkIjoiYzQxNzBmYjgzMDk3ZjRmZTllNzViODBiZDFiYjhhY2YifQ=="/>
</p:tagLst>
</file>

<file path=ppt/theme/theme1.xml><?xml version="1.0" encoding="utf-8"?>
<a:theme xmlns:a="http://schemas.openxmlformats.org/drawingml/2006/main" name="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第一PPT，www.1ppt.com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1269</Words>
  <Application>WPS 演示</Application>
  <PresentationFormat>全屏显示(16:9)</PresentationFormat>
  <Paragraphs>71</Paragraphs>
  <Slides>17</Slides>
  <Notes>16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新宋体</vt:lpstr>
      <vt:lpstr>Calibri</vt:lpstr>
      <vt:lpstr>Arial Unicode MS</vt:lpstr>
      <vt:lpstr>Calibri Light</vt:lpstr>
      <vt:lpstr>Cambria Math</vt:lpstr>
      <vt:lpstr>第一PPT，www.1ppt.com</vt:lpstr>
      <vt:lpstr>1_第一PPT，www.1ppt.com</vt:lpstr>
      <vt:lpstr>Dual-Output LUT Merging during FPGA Technology Mapping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简洁蓝色扁平化</dc:title>
  <dc:creator>第一PPT模板网：www.1ppt.com</dc:creator>
  <cp:keywords>第一PPT模板网：www.1ppt.com</cp:keywords>
  <cp:lastModifiedBy>拉过过</cp:lastModifiedBy>
  <cp:revision>5897</cp:revision>
  <dcterms:created xsi:type="dcterms:W3CDTF">2016-10-13T11:36:00Z</dcterms:created>
  <dcterms:modified xsi:type="dcterms:W3CDTF">2024-08-30T11:35:59Z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RubyTemplateID">
    <vt:lpwstr>2</vt:lpwstr>
  </property>
  <property fmtid="{D5CDD505-2E9C-101B-9397-08002B2CF9AE}" pid="3" name="KSOProductBuildVer">
    <vt:lpwstr>2052-12.1.0.17827</vt:lpwstr>
  </property>
  <property fmtid="{D5CDD505-2E9C-101B-9397-08002B2CF9AE}" pid="4" name="ICV">
    <vt:lpwstr>3A3231B7EB114151B60A5C6AD1F96DBB_12</vt:lpwstr>
  </property>
</Properties>
</file>